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24"/>
  </p:notesMasterIdLst>
  <p:sldIdLst>
    <p:sldId id="257" r:id="rId3"/>
    <p:sldId id="308" r:id="rId4"/>
    <p:sldId id="332" r:id="rId5"/>
    <p:sldId id="334" r:id="rId6"/>
    <p:sldId id="318" r:id="rId7"/>
    <p:sldId id="320" r:id="rId8"/>
    <p:sldId id="316" r:id="rId9"/>
    <p:sldId id="315" r:id="rId10"/>
    <p:sldId id="288" r:id="rId11"/>
    <p:sldId id="263" r:id="rId12"/>
    <p:sldId id="324" r:id="rId13"/>
    <p:sldId id="319" r:id="rId14"/>
    <p:sldId id="338" r:id="rId15"/>
    <p:sldId id="335" r:id="rId16"/>
    <p:sldId id="286" r:id="rId17"/>
    <p:sldId id="290" r:id="rId18"/>
    <p:sldId id="287" r:id="rId19"/>
    <p:sldId id="327" r:id="rId20"/>
    <p:sldId id="326" r:id="rId21"/>
    <p:sldId id="340" r:id="rId22"/>
    <p:sldId id="339" r:id="rId23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Futura Bk" panose="020B0502020204020303" charset="0"/>
      <p:regular r:id="rId29"/>
      <p:bold r:id="rId30"/>
      <p:italic r:id="rId31"/>
    </p:embeddedFont>
  </p:embeddedFontLst>
  <p:defaultTextStyle>
    <a:defPPr>
      <a:defRPr lang="fi-F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8513E"/>
    <a:srgbClr val="E5E2DA"/>
    <a:srgbClr val="92B3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2" autoAdjust="0"/>
    <p:restoredTop sz="94620" autoAdjust="0"/>
  </p:normalViewPr>
  <p:slideViewPr>
    <p:cSldViewPr>
      <p:cViewPr varScale="1">
        <p:scale>
          <a:sx n="67" d="100"/>
          <a:sy n="67" d="100"/>
        </p:scale>
        <p:origin x="126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2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1.fntdata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4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4899BD-7A14-47FF-8DE7-78C15F5BA85E}" type="datetimeFigureOut">
              <a:rPr lang="fi-FI" smtClean="0"/>
              <a:pPr/>
              <a:t>11.12.2019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EF2BD3-7458-4183-BE69-AF1D577F5A37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51942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EF2BD3-7458-4183-BE69-AF1D577F5A37}" type="slidenum">
              <a:rPr lang="fi-FI" smtClean="0"/>
              <a:pPr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59881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EF2BD3-7458-4183-BE69-AF1D577F5A37}" type="slidenum">
              <a:rPr lang="fi-FI" smtClean="0"/>
              <a:pPr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89365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EF2BD3-7458-4183-BE69-AF1D577F5A37}" type="slidenum">
              <a:rPr lang="fi-FI" smtClean="0"/>
              <a:pPr/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46260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EF2BD3-7458-4183-BE69-AF1D577F5A37}" type="slidenum">
              <a:rPr lang="fi-FI" smtClean="0"/>
              <a:pPr/>
              <a:t>14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65577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in paikkamerkki 19"/>
          <p:cNvSpPr>
            <a:spLocks noGrp="1"/>
          </p:cNvSpPr>
          <p:nvPr>
            <p:ph idx="5"/>
          </p:nvPr>
        </p:nvSpPr>
        <p:spPr>
          <a:xfrm>
            <a:off x="776840" y="3140968"/>
            <a:ext cx="8229600" cy="504056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1800" b="1">
                <a:solidFill>
                  <a:srgbClr val="58513E"/>
                </a:solidFill>
                <a:latin typeface="Futura Bk" pitchFamily="34" charset="0"/>
              </a:defRPr>
            </a:lvl1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3" name="Otsikko 2"/>
          <p:cNvSpPr>
            <a:spLocks noGrp="1"/>
          </p:cNvSpPr>
          <p:nvPr>
            <p:ph type="title" hasCustomPrompt="1"/>
          </p:nvPr>
        </p:nvSpPr>
        <p:spPr>
          <a:xfrm>
            <a:off x="755576" y="2413800"/>
            <a:ext cx="8229600" cy="562074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58513E"/>
                </a:solidFill>
              </a:defRPr>
            </a:lvl1pPr>
          </a:lstStyle>
          <a:p>
            <a:r>
              <a:rPr lang="fi-FI" dirty="0"/>
              <a:t>MUOKKAA PERUSTYYL. NAPSAUTT.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8" name="Otsikko 7"/>
          <p:cNvSpPr>
            <a:spLocks noGrp="1"/>
          </p:cNvSpPr>
          <p:nvPr>
            <p:ph type="title" hasCustomPrompt="1"/>
          </p:nvPr>
        </p:nvSpPr>
        <p:spPr>
          <a:xfrm>
            <a:off x="755576" y="116632"/>
            <a:ext cx="8064896" cy="648072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58513E"/>
                </a:solidFill>
              </a:defRPr>
            </a:lvl1pPr>
          </a:lstStyle>
          <a:p>
            <a:r>
              <a:rPr lang="fi-FI" dirty="0"/>
              <a:t>MUOKKAA PERUSTYYL.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/>
            </a:lvl1pPr>
          </a:lstStyle>
          <a:p>
            <a:pPr>
              <a:defRPr/>
            </a:pPr>
            <a:r>
              <a:rPr lang="fi-FI" dirty="0"/>
              <a:t>ÖSTERBOTTENS FÖRBUND</a:t>
            </a:r>
          </a:p>
          <a:p>
            <a:pPr>
              <a:defRPr/>
            </a:pPr>
            <a:r>
              <a:rPr lang="fi-FI" dirty="0" err="1"/>
              <a:t>www.obotnia.fi</a:t>
            </a:r>
            <a:r>
              <a:rPr lang="fi-FI" dirty="0"/>
              <a:t>  </a:t>
            </a:r>
            <a:r>
              <a:rPr lang="fi-FI" dirty="0" err="1"/>
              <a:t>facebook.com/obotnia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125C1E-C5D4-4B39-8BAD-1DA834919D48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9" name="Otsikko 8"/>
          <p:cNvSpPr>
            <a:spLocks noGrp="1"/>
          </p:cNvSpPr>
          <p:nvPr>
            <p:ph type="title" hasCustomPrompt="1"/>
          </p:nvPr>
        </p:nvSpPr>
        <p:spPr>
          <a:xfrm>
            <a:off x="755576" y="116632"/>
            <a:ext cx="8136904" cy="648072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58513E"/>
                </a:solidFill>
              </a:defRPr>
            </a:lvl1pPr>
          </a:lstStyle>
          <a:p>
            <a:r>
              <a:rPr lang="fi-FI" dirty="0"/>
              <a:t>MUOKKAA PERUSTYYL. NAPSAUTT.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/>
            </a:lvl1pPr>
          </a:lstStyle>
          <a:p>
            <a:pPr>
              <a:defRPr/>
            </a:pPr>
            <a:r>
              <a:rPr lang="fi-FI" dirty="0"/>
              <a:t>ÖSTERBOTTENS FÖRBUND</a:t>
            </a:r>
          </a:p>
          <a:p>
            <a:pPr>
              <a:defRPr/>
            </a:pPr>
            <a:r>
              <a:rPr lang="fi-FI" dirty="0" err="1"/>
              <a:t>www.obotnia.fi</a:t>
            </a:r>
            <a:r>
              <a:rPr lang="fi-FI" dirty="0"/>
              <a:t>  </a:t>
            </a:r>
            <a:r>
              <a:rPr lang="fi-FI" dirty="0" err="1"/>
              <a:t>facebook.com/obotnia</a:t>
            </a:r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B8C7C8-26B3-4E5E-A7FB-11242ADC5935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1" name="Otsikko 6"/>
          <p:cNvSpPr>
            <a:spLocks noGrp="1"/>
          </p:cNvSpPr>
          <p:nvPr>
            <p:ph type="title" hasCustomPrompt="1"/>
          </p:nvPr>
        </p:nvSpPr>
        <p:spPr>
          <a:xfrm>
            <a:off x="755576" y="116632"/>
            <a:ext cx="8136904" cy="648072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58513E"/>
                </a:solidFill>
              </a:defRPr>
            </a:lvl1pPr>
          </a:lstStyle>
          <a:p>
            <a:r>
              <a:rPr lang="fi-FI" dirty="0"/>
              <a:t>MUOKKAA PERUSTYYL. NAPSAUTT.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/>
            </a:lvl1pPr>
          </a:lstStyle>
          <a:p>
            <a:pPr>
              <a:defRPr/>
            </a:pPr>
            <a:r>
              <a:rPr lang="fi-FI" dirty="0"/>
              <a:t>ÖSTERBOTTENS FÖRBUND</a:t>
            </a:r>
          </a:p>
          <a:p>
            <a:pPr>
              <a:defRPr/>
            </a:pPr>
            <a:r>
              <a:rPr lang="fi-FI" dirty="0" err="1"/>
              <a:t>www.obotnia.fi</a:t>
            </a:r>
            <a:r>
              <a:rPr lang="fi-FI" dirty="0"/>
              <a:t>  </a:t>
            </a:r>
            <a:r>
              <a:rPr lang="fi-FI" dirty="0" err="1"/>
              <a:t>facebook.com/obotnia</a:t>
            </a:r>
            <a:endParaRPr lang="fi-FI" dirty="0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9F4314-B7C2-4F96-8D52-A0C9048202C7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755576" y="980727"/>
            <a:ext cx="8064896" cy="3746847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755576" y="4797152"/>
            <a:ext cx="8064896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8" name="Otsikko 7"/>
          <p:cNvSpPr>
            <a:spLocks noGrp="1"/>
          </p:cNvSpPr>
          <p:nvPr>
            <p:ph type="title" hasCustomPrompt="1"/>
          </p:nvPr>
        </p:nvSpPr>
        <p:spPr>
          <a:xfrm>
            <a:off x="755650" y="116632"/>
            <a:ext cx="8064822" cy="648072"/>
          </a:xfrm>
        </p:spPr>
        <p:txBody>
          <a:bodyPr/>
          <a:lstStyle>
            <a:lvl1pPr>
              <a:defRPr sz="3200">
                <a:solidFill>
                  <a:srgbClr val="58513E"/>
                </a:solidFill>
              </a:defRPr>
            </a:lvl1pPr>
          </a:lstStyle>
          <a:p>
            <a:r>
              <a:rPr lang="fi-FI" dirty="0"/>
              <a:t>MUOKKAA PERUSTYYL. NAPSAUTT.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/>
            </a:lvl1pPr>
          </a:lstStyle>
          <a:p>
            <a:pPr>
              <a:defRPr/>
            </a:pPr>
            <a:r>
              <a:rPr lang="fi-FI" dirty="0"/>
              <a:t>ÖSTERBOTTENS FÖRBUND</a:t>
            </a:r>
          </a:p>
          <a:p>
            <a:pPr>
              <a:defRPr/>
            </a:pPr>
            <a:r>
              <a:rPr lang="fi-FI" dirty="0" err="1"/>
              <a:t>www.obotnia.fi</a:t>
            </a:r>
            <a:r>
              <a:rPr lang="fi-FI" dirty="0"/>
              <a:t>  </a:t>
            </a:r>
            <a:r>
              <a:rPr lang="fi-FI" dirty="0" err="1"/>
              <a:t>facebook.com/obotnia</a:t>
            </a:r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D93BF8-B786-460D-80D4-68E7855AD43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 hasCustomPrompt="1"/>
          </p:nvPr>
        </p:nvSpPr>
        <p:spPr>
          <a:xfrm>
            <a:off x="755576" y="116632"/>
            <a:ext cx="8064896" cy="648072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58513E"/>
                </a:solidFill>
              </a:defRPr>
            </a:lvl1pPr>
          </a:lstStyle>
          <a:p>
            <a:r>
              <a:rPr lang="fi-FI" dirty="0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58513E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58513E"/>
                </a:solidFill>
              </a:defRPr>
            </a:lvl1pPr>
          </a:lstStyle>
          <a:p>
            <a:pPr>
              <a:defRPr/>
            </a:pPr>
            <a:r>
              <a:rPr lang="fi-FI" dirty="0"/>
              <a:t>ÖSTERBOTTENS FÖRBUND</a:t>
            </a:r>
          </a:p>
          <a:p>
            <a:pPr>
              <a:defRPr/>
            </a:pPr>
            <a:r>
              <a:rPr lang="fi-FI" dirty="0" err="1"/>
              <a:t>www.obotnia.fi</a:t>
            </a:r>
            <a:r>
              <a:rPr lang="fi-FI" dirty="0"/>
              <a:t>  </a:t>
            </a:r>
            <a:r>
              <a:rPr lang="fi-FI" dirty="0" err="1"/>
              <a:t>facebook.com/obotnia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58513E"/>
                </a:solidFill>
              </a:defRPr>
            </a:lvl1pPr>
          </a:lstStyle>
          <a:p>
            <a:pPr>
              <a:defRPr/>
            </a:pPr>
            <a:fld id="{8E7FC43C-A54E-41CC-831B-65EB47E9EF37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sp>
        <p:nvSpPr>
          <p:cNvPr id="6" name="Tekstin paikkamerkki 2"/>
          <p:cNvSpPr>
            <a:spLocks noGrp="1"/>
          </p:cNvSpPr>
          <p:nvPr userDrawn="1">
            <p:ph type="body" sz="quarter" idx="16"/>
          </p:nvPr>
        </p:nvSpPr>
        <p:spPr>
          <a:xfrm>
            <a:off x="1403648" y="2348880"/>
            <a:ext cx="4392613" cy="432048"/>
          </a:xfrm>
        </p:spPr>
        <p:txBody>
          <a:bodyPr/>
          <a:lstStyle>
            <a:lvl1pPr>
              <a:buNone/>
              <a:defRPr sz="1600"/>
            </a:lvl1pPr>
          </a:lstStyle>
          <a:p>
            <a:endParaRPr lang="fi-FI" dirty="0"/>
          </a:p>
        </p:txBody>
      </p:sp>
      <p:sp>
        <p:nvSpPr>
          <p:cNvPr id="8" name="Tekstin paikkamerkki 3"/>
          <p:cNvSpPr>
            <a:spLocks noGrp="1"/>
          </p:cNvSpPr>
          <p:nvPr userDrawn="1">
            <p:ph type="body" sz="quarter" idx="17"/>
          </p:nvPr>
        </p:nvSpPr>
        <p:spPr>
          <a:xfrm>
            <a:off x="1403871" y="2780531"/>
            <a:ext cx="4392613" cy="504453"/>
          </a:xfrm>
        </p:spPr>
        <p:txBody>
          <a:bodyPr/>
          <a:lstStyle>
            <a:lvl1pPr>
              <a:buNone/>
              <a:defRPr sz="1600" b="1"/>
            </a:lvl1pPr>
          </a:lstStyle>
          <a:p>
            <a:endParaRPr lang="fi-FI" dirty="0"/>
          </a:p>
        </p:txBody>
      </p:sp>
      <p:sp>
        <p:nvSpPr>
          <p:cNvPr id="9" name="Tekstin paikkamerkki 4"/>
          <p:cNvSpPr>
            <a:spLocks noGrp="1"/>
          </p:cNvSpPr>
          <p:nvPr userDrawn="1">
            <p:ph type="body" sz="quarter" idx="18"/>
          </p:nvPr>
        </p:nvSpPr>
        <p:spPr>
          <a:xfrm>
            <a:off x="1403871" y="3285357"/>
            <a:ext cx="4392613" cy="431676"/>
          </a:xfrm>
        </p:spPr>
        <p:txBody>
          <a:bodyPr/>
          <a:lstStyle>
            <a:lvl1pPr>
              <a:buNone/>
              <a:defRPr sz="1600"/>
            </a:lvl1pPr>
          </a:lstStyle>
          <a:p>
            <a:endParaRPr lang="fi-FI" dirty="0"/>
          </a:p>
        </p:txBody>
      </p:sp>
      <p:sp>
        <p:nvSpPr>
          <p:cNvPr id="10" name="Kuvan paikkamerkki 5"/>
          <p:cNvSpPr>
            <a:spLocks noGrp="1"/>
          </p:cNvSpPr>
          <p:nvPr userDrawn="1">
            <p:ph type="pic" sz="quarter" idx="19"/>
          </p:nvPr>
        </p:nvSpPr>
        <p:spPr>
          <a:xfrm>
            <a:off x="5796137" y="2348880"/>
            <a:ext cx="1800200" cy="1800200"/>
          </a:xfrm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5E2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Ryhmä 16"/>
          <p:cNvGrpSpPr>
            <a:grpSpLocks/>
          </p:cNvGrpSpPr>
          <p:nvPr/>
        </p:nvGrpSpPr>
        <p:grpSpPr bwMode="auto">
          <a:xfrm>
            <a:off x="0" y="2276475"/>
            <a:ext cx="9144000" cy="865188"/>
            <a:chOff x="0" y="1340768"/>
            <a:chExt cx="9144000" cy="864096"/>
          </a:xfrm>
        </p:grpSpPr>
        <p:sp>
          <p:nvSpPr>
            <p:cNvPr id="10" name="Suorakulmio 9"/>
            <p:cNvSpPr/>
            <p:nvPr/>
          </p:nvSpPr>
          <p:spPr>
            <a:xfrm>
              <a:off x="0" y="1340768"/>
              <a:ext cx="9144000" cy="8640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/>
            </a:p>
          </p:txBody>
        </p:sp>
        <p:grpSp>
          <p:nvGrpSpPr>
            <p:cNvPr id="1032" name="Ryhmä 13"/>
            <p:cNvGrpSpPr>
              <a:grpSpLocks/>
            </p:cNvGrpSpPr>
            <p:nvPr/>
          </p:nvGrpSpPr>
          <p:grpSpPr bwMode="auto">
            <a:xfrm>
              <a:off x="539552" y="1340768"/>
              <a:ext cx="216024" cy="864064"/>
              <a:chOff x="8820472" y="1340768"/>
              <a:chExt cx="216024" cy="864064"/>
            </a:xfrm>
          </p:grpSpPr>
          <p:sp>
            <p:nvSpPr>
              <p:cNvPr id="9" name="Suorakulmio 8"/>
              <p:cNvSpPr/>
              <p:nvPr/>
            </p:nvSpPr>
            <p:spPr>
              <a:xfrm>
                <a:off x="8820670" y="1340768"/>
                <a:ext cx="215900" cy="288560"/>
              </a:xfrm>
              <a:prstGeom prst="rect">
                <a:avLst/>
              </a:prstGeom>
              <a:solidFill>
                <a:srgbClr val="92B3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i-FI"/>
              </a:p>
            </p:txBody>
          </p:sp>
          <p:sp>
            <p:nvSpPr>
              <p:cNvPr id="12" name="Suorakulmio 11"/>
              <p:cNvSpPr/>
              <p:nvPr/>
            </p:nvSpPr>
            <p:spPr>
              <a:xfrm>
                <a:off x="8820670" y="1916304"/>
                <a:ext cx="215900" cy="28856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i-FI"/>
              </a:p>
            </p:txBody>
          </p:sp>
          <p:sp>
            <p:nvSpPr>
              <p:cNvPr id="13" name="Suorakulmio 12"/>
              <p:cNvSpPr/>
              <p:nvPr/>
            </p:nvSpPr>
            <p:spPr>
              <a:xfrm>
                <a:off x="8820670" y="1629328"/>
                <a:ext cx="215900" cy="286975"/>
              </a:xfrm>
              <a:prstGeom prst="rect">
                <a:avLst/>
              </a:prstGeom>
              <a:solidFill>
                <a:srgbClr val="E5E2D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i-FI"/>
              </a:p>
            </p:txBody>
          </p:sp>
        </p:grpSp>
      </p:grpSp>
      <p:pic>
        <p:nvPicPr>
          <p:cNvPr id="1027" name="Kuva 6" descr="liitonlogo_läpinäkyvä300RGB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56613" y="6237288"/>
            <a:ext cx="652462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kstikehys 14"/>
          <p:cNvSpPr txBox="1"/>
          <p:nvPr/>
        </p:nvSpPr>
        <p:spPr>
          <a:xfrm>
            <a:off x="769938" y="1989138"/>
            <a:ext cx="5472112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400" dirty="0">
                <a:solidFill>
                  <a:srgbClr val="58513E"/>
                </a:solidFill>
                <a:latin typeface="Futura Bk" pitchFamily="34" charset="0"/>
                <a:cs typeface="+mn-cs"/>
              </a:rPr>
              <a:t>ÖSTERBOTTENS FÖRBUND</a:t>
            </a:r>
          </a:p>
        </p:txBody>
      </p:sp>
      <p:sp>
        <p:nvSpPr>
          <p:cNvPr id="1029" name="Tekstin paikkamerkki 22"/>
          <p:cNvSpPr>
            <a:spLocks noGrp="1"/>
          </p:cNvSpPr>
          <p:nvPr>
            <p:ph type="body" idx="1"/>
          </p:nvPr>
        </p:nvSpPr>
        <p:spPr bwMode="auto">
          <a:xfrm>
            <a:off x="776288" y="3141663"/>
            <a:ext cx="82296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Etunimi sukunimi</a:t>
            </a:r>
          </a:p>
          <a:p>
            <a:pPr lvl="0"/>
            <a:endParaRPr lang="fi-FI"/>
          </a:p>
        </p:txBody>
      </p:sp>
      <p:sp>
        <p:nvSpPr>
          <p:cNvPr id="1030" name="Otsikon paikkamerkki 13"/>
          <p:cNvSpPr>
            <a:spLocks noGrp="1"/>
          </p:cNvSpPr>
          <p:nvPr>
            <p:ph type="title"/>
          </p:nvPr>
        </p:nvSpPr>
        <p:spPr bwMode="auto">
          <a:xfrm>
            <a:off x="755650" y="2312988"/>
            <a:ext cx="8229600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/>
              <a:t>MUOKKAA PERUSTYYL. NAPSAUTT.</a:t>
            </a:r>
          </a:p>
        </p:txBody>
      </p:sp>
      <p:sp>
        <p:nvSpPr>
          <p:cNvPr id="14" name="Tekstikehys 13"/>
          <p:cNvSpPr txBox="1"/>
          <p:nvPr userDrawn="1"/>
        </p:nvSpPr>
        <p:spPr>
          <a:xfrm>
            <a:off x="0" y="6279703"/>
            <a:ext cx="9144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200" b="1" dirty="0">
                <a:solidFill>
                  <a:srgbClr val="58513E"/>
                </a:solidFill>
                <a:latin typeface="Futura Bk" pitchFamily="34" charset="0"/>
                <a:cs typeface="+mn-cs"/>
              </a:rPr>
              <a:t>www.obotnia.fi </a:t>
            </a:r>
            <a:r>
              <a:rPr lang="fi-FI" sz="1200" dirty="0">
                <a:solidFill>
                  <a:srgbClr val="58513E"/>
                </a:solidFill>
                <a:latin typeface="Futura Bk" pitchFamily="34" charset="0"/>
                <a:cs typeface="+mn-cs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200" dirty="0">
                <a:solidFill>
                  <a:srgbClr val="58513E"/>
                </a:solidFill>
                <a:latin typeface="Futura Bk" pitchFamily="34" charset="0"/>
                <a:cs typeface="+mn-cs"/>
              </a:rPr>
              <a:t>facebook.com/obotnia 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kern="1200">
          <a:solidFill>
            <a:srgbClr val="58513E"/>
          </a:solidFill>
          <a:latin typeface="Futura Bk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58513E"/>
          </a:solidFill>
          <a:latin typeface="Futura B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58513E"/>
          </a:solidFill>
          <a:latin typeface="Futura B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58513E"/>
          </a:solidFill>
          <a:latin typeface="Futura B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58513E"/>
          </a:solidFill>
          <a:latin typeface="Futura B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defRPr b="1" kern="1200">
          <a:solidFill>
            <a:srgbClr val="58513E"/>
          </a:solidFill>
          <a:latin typeface="Futura Bk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5E2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>
                <a:solidFill>
                  <a:srgbClr val="58513E"/>
                </a:solidFill>
                <a:latin typeface="Futura Bk" pitchFamily="34" charset="0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800">
                <a:solidFill>
                  <a:srgbClr val="58513E"/>
                </a:solidFill>
                <a:latin typeface="Futura Bk" pitchFamily="34" charset="0"/>
                <a:cs typeface="+mn-cs"/>
              </a:defRPr>
            </a:lvl1pPr>
          </a:lstStyle>
          <a:p>
            <a:pPr>
              <a:defRPr/>
            </a:pPr>
            <a:r>
              <a:rPr lang="fi-FI" dirty="0"/>
              <a:t>ÖSTERBOTTENS FÖRBUND</a:t>
            </a:r>
          </a:p>
          <a:p>
            <a:pPr>
              <a:defRPr/>
            </a:pPr>
            <a:r>
              <a:rPr lang="fi-FI" dirty="0" err="1"/>
              <a:t>www.obotnia.fi</a:t>
            </a:r>
            <a:r>
              <a:rPr lang="fi-FI" dirty="0"/>
              <a:t>  </a:t>
            </a:r>
            <a:r>
              <a:rPr lang="fi-FI" dirty="0" err="1"/>
              <a:t>facebook.com/obotnia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>
                <a:solidFill>
                  <a:srgbClr val="58513E"/>
                </a:solidFill>
                <a:latin typeface="Futura Bk" pitchFamily="34" charset="0"/>
                <a:cs typeface="+mn-cs"/>
              </a:defRPr>
            </a:lvl1pPr>
          </a:lstStyle>
          <a:p>
            <a:pPr>
              <a:defRPr/>
            </a:pPr>
            <a:fld id="{1824BC5D-915B-4771-9ECF-3A594FF144C9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grpSp>
        <p:nvGrpSpPr>
          <p:cNvPr id="2054" name="Ryhmä 6"/>
          <p:cNvGrpSpPr>
            <a:grpSpLocks/>
          </p:cNvGrpSpPr>
          <p:nvPr/>
        </p:nvGrpSpPr>
        <p:grpSpPr bwMode="auto">
          <a:xfrm>
            <a:off x="0" y="0"/>
            <a:ext cx="9144000" cy="863600"/>
            <a:chOff x="0" y="1340768"/>
            <a:chExt cx="9144000" cy="864096"/>
          </a:xfrm>
        </p:grpSpPr>
        <p:sp>
          <p:nvSpPr>
            <p:cNvPr id="8" name="Suorakulmio 7"/>
            <p:cNvSpPr/>
            <p:nvPr/>
          </p:nvSpPr>
          <p:spPr>
            <a:xfrm>
              <a:off x="0" y="1340768"/>
              <a:ext cx="9144000" cy="8640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/>
            </a:p>
          </p:txBody>
        </p:sp>
        <p:grpSp>
          <p:nvGrpSpPr>
            <p:cNvPr id="2057" name="Ryhmä 13"/>
            <p:cNvGrpSpPr>
              <a:grpSpLocks/>
            </p:cNvGrpSpPr>
            <p:nvPr/>
          </p:nvGrpSpPr>
          <p:grpSpPr bwMode="auto">
            <a:xfrm>
              <a:off x="539552" y="1340768"/>
              <a:ext cx="216024" cy="864064"/>
              <a:chOff x="8820472" y="1340768"/>
              <a:chExt cx="216024" cy="864064"/>
            </a:xfrm>
          </p:grpSpPr>
          <p:sp>
            <p:nvSpPr>
              <p:cNvPr id="10" name="Suorakulmio 9"/>
              <p:cNvSpPr/>
              <p:nvPr/>
            </p:nvSpPr>
            <p:spPr>
              <a:xfrm>
                <a:off x="8820670" y="1340768"/>
                <a:ext cx="215900" cy="287503"/>
              </a:xfrm>
              <a:prstGeom prst="rect">
                <a:avLst/>
              </a:prstGeom>
              <a:solidFill>
                <a:srgbClr val="92B3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i-FI"/>
              </a:p>
            </p:txBody>
          </p:sp>
          <p:sp>
            <p:nvSpPr>
              <p:cNvPr id="11" name="Suorakulmio 10"/>
              <p:cNvSpPr/>
              <p:nvPr/>
            </p:nvSpPr>
            <p:spPr>
              <a:xfrm>
                <a:off x="8820670" y="1917362"/>
                <a:ext cx="215900" cy="28750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i-FI"/>
              </a:p>
            </p:txBody>
          </p:sp>
          <p:sp>
            <p:nvSpPr>
              <p:cNvPr id="12" name="Suorakulmio 11"/>
              <p:cNvSpPr/>
              <p:nvPr/>
            </p:nvSpPr>
            <p:spPr>
              <a:xfrm>
                <a:off x="8820670" y="1628271"/>
                <a:ext cx="215900" cy="289091"/>
              </a:xfrm>
              <a:prstGeom prst="rect">
                <a:avLst/>
              </a:prstGeom>
              <a:solidFill>
                <a:srgbClr val="E5E2D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i-FI"/>
              </a:p>
            </p:txBody>
          </p:sp>
        </p:grpSp>
      </p:grpSp>
      <p:sp>
        <p:nvSpPr>
          <p:cNvPr id="2055" name="Otsikon paikkamerkki 17"/>
          <p:cNvSpPr>
            <a:spLocks noGrp="1"/>
          </p:cNvSpPr>
          <p:nvPr>
            <p:ph type="title"/>
          </p:nvPr>
        </p:nvSpPr>
        <p:spPr bwMode="auto">
          <a:xfrm>
            <a:off x="755650" y="116632"/>
            <a:ext cx="8064822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/>
              <a:t>MUOKKAA PERUSTYYL. NAPSAUTT.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1" r:id="rId4"/>
    <p:sldLayoutId id="2147483690" r:id="rId5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rgbClr val="58513E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58513E"/>
          </a:solidFill>
          <a:latin typeface="Futura B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58513E"/>
          </a:solidFill>
          <a:latin typeface="Futura B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58513E"/>
          </a:solidFill>
          <a:latin typeface="Futura B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58513E"/>
          </a:solidFill>
          <a:latin typeface="Futura B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utura B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utura B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utura B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utura B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rgbClr val="58513E"/>
          </a:solidFill>
          <a:latin typeface="Futura Bk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rgbClr val="58513E"/>
          </a:solidFill>
          <a:latin typeface="Futura Bk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800" kern="1200">
          <a:solidFill>
            <a:srgbClr val="58513E"/>
          </a:solidFill>
          <a:latin typeface="Futura Bk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600" kern="1200">
          <a:solidFill>
            <a:srgbClr val="58513E"/>
          </a:solidFill>
          <a:latin typeface="Futura Bk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600" kern="1200">
          <a:solidFill>
            <a:srgbClr val="58513E"/>
          </a:solidFill>
          <a:latin typeface="Futura Bk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5"/>
          </p:nvPr>
        </p:nvSpPr>
        <p:spPr/>
        <p:txBody>
          <a:bodyPr/>
          <a:lstStyle/>
          <a:p>
            <a:r>
              <a:rPr lang="sv-FI" sz="2400" noProof="0" dirty="0"/>
              <a:t>Österbotten</a:t>
            </a:r>
            <a:endParaRPr lang="sv-FI" noProof="0" dirty="0"/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noProof="0" dirty="0"/>
              <a:t>Konjunkturöversikt december 2019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ÖSTERBOTTENS FÖRBUND</a:t>
            </a:r>
          </a:p>
          <a:p>
            <a:pPr>
              <a:defRPr/>
            </a:pPr>
            <a:r>
              <a:rPr lang="fi-FI"/>
              <a:t>www.obotnia.fi  facebook.com/obotnia</a:t>
            </a:r>
            <a:endParaRPr lang="fi-FI" dirty="0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6F4C516E-7218-4955-A11A-6C96829BC5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524"/>
            <a:ext cx="9144000" cy="596121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ÖSTERBOTTENS FÖRBUND</a:t>
            </a:r>
          </a:p>
          <a:p>
            <a:pPr>
              <a:defRPr/>
            </a:pPr>
            <a:r>
              <a:rPr lang="fi-FI"/>
              <a:t>www.obotnia.fi  facebook.com/obotnia</a:t>
            </a:r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6FBB6A12-1DC7-434C-A25D-0654A74E2F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32"/>
            <a:ext cx="9144000" cy="5955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7156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ÖSTERBOTTENS FÖRBUND</a:t>
            </a:r>
          </a:p>
          <a:p>
            <a:pPr>
              <a:defRPr/>
            </a:pPr>
            <a:r>
              <a:rPr lang="fi-FI"/>
              <a:t>www.obotnia.fi  facebook.com/obotnia</a:t>
            </a:r>
            <a:endParaRPr lang="fi-FI" dirty="0"/>
          </a:p>
        </p:txBody>
      </p:sp>
      <p:sp>
        <p:nvSpPr>
          <p:cNvPr id="5" name="Pyöristetty suorakulmio 4"/>
          <p:cNvSpPr/>
          <p:nvPr/>
        </p:nvSpPr>
        <p:spPr>
          <a:xfrm>
            <a:off x="1943708" y="2132856"/>
            <a:ext cx="5256584" cy="25922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4000" dirty="0" err="1"/>
              <a:t>Omsättning</a:t>
            </a:r>
            <a:r>
              <a:rPr lang="fi-FI" sz="4000" dirty="0"/>
              <a:t> </a:t>
            </a:r>
            <a:r>
              <a:rPr lang="fi-FI" sz="4000" dirty="0" err="1"/>
              <a:t>inom</a:t>
            </a:r>
            <a:r>
              <a:rPr lang="fi-FI" sz="4000" dirty="0"/>
              <a:t> </a:t>
            </a:r>
            <a:r>
              <a:rPr lang="fi-FI" sz="4000" dirty="0" err="1"/>
              <a:t>industrigrenarna</a:t>
            </a:r>
            <a:endParaRPr lang="fi-FI" sz="4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2C7E9E6-9016-41A0-AD16-4FF0C4596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1400" dirty="0"/>
              <a:t>Pohjanmaan teollisuusyritysten liikevaihto 2017</a:t>
            </a:r>
          </a:p>
        </p:txBody>
      </p:sp>
      <p:pic>
        <p:nvPicPr>
          <p:cNvPr id="5" name="Kuva 4" descr="De största branscherna i Österbotten är tillverkning av maskiner och apparater, tillverkning av elapparatur och tillverkning av  papper och pappervaru,">
            <a:extLst>
              <a:ext uri="{FF2B5EF4-FFF2-40B4-BE49-F238E27FC236}">
                <a16:creationId xmlns:a16="http://schemas.microsoft.com/office/drawing/2014/main" id="{77C1EBC5-4203-47EF-86CA-1401373733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1326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8202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2C7E9E6-9016-41A0-AD16-4FF0C4596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1400" dirty="0"/>
              <a:t>Yritysten liikevaihdon määrän muutosprosentti Pohjanmaalla ja koko maassa toimialoittain 2010-2017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8B1D9D1C-D6DC-40D6-871E-3B3FE6A123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24"/>
            <a:ext cx="9144000" cy="6463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8197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ÖSTERBOTTENS FÖRBUND</a:t>
            </a:r>
          </a:p>
          <a:p>
            <a:pPr>
              <a:defRPr/>
            </a:pPr>
            <a:r>
              <a:rPr lang="fi-FI"/>
              <a:t>www.obotnia.fi  facebook.com/obotnia</a:t>
            </a:r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25224C6E-55D3-484B-901E-25B5C6FDB0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001"/>
            <a:ext cx="9144000" cy="630285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ÖSTERBOTTENS FÖRBUND</a:t>
            </a:r>
          </a:p>
          <a:p>
            <a:pPr>
              <a:defRPr/>
            </a:pPr>
            <a:r>
              <a:rPr lang="fi-FI"/>
              <a:t>www.obotnia.fi  facebook.com/obotnia</a:t>
            </a:r>
            <a:endParaRPr lang="fi-FI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BF36C4EB-CB72-4EB4-B6F9-1AE8E0647F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524"/>
            <a:ext cx="9144000" cy="6296767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ÖSTERBOTTENS FÖRBUND</a:t>
            </a:r>
          </a:p>
          <a:p>
            <a:pPr>
              <a:defRPr/>
            </a:pPr>
            <a:r>
              <a:rPr lang="fi-FI"/>
              <a:t>www.obotnia.fi  facebook.com/obotnia</a:t>
            </a:r>
            <a:endParaRPr lang="fi-FI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FACE0D57-4076-4FBD-9625-3862349EB0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001"/>
            <a:ext cx="9144000" cy="6296767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ÖSTERBOTTENS FÖRBUND</a:t>
            </a:r>
          </a:p>
          <a:p>
            <a:pPr>
              <a:defRPr/>
            </a:pPr>
            <a:r>
              <a:rPr lang="fi-FI"/>
              <a:t>www.obotnia.fi  facebook.com/obotnia</a:t>
            </a:r>
            <a:endParaRPr lang="fi-FI" dirty="0"/>
          </a:p>
        </p:txBody>
      </p:sp>
      <p:sp>
        <p:nvSpPr>
          <p:cNvPr id="5" name="Pyöristetty suorakulmio 4"/>
          <p:cNvSpPr/>
          <p:nvPr/>
        </p:nvSpPr>
        <p:spPr>
          <a:xfrm>
            <a:off x="1943708" y="2132856"/>
            <a:ext cx="5256584" cy="25922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4000" dirty="0" err="1"/>
              <a:t>Omsättning</a:t>
            </a:r>
            <a:r>
              <a:rPr lang="fi-FI" sz="4000" dirty="0"/>
              <a:t> i de </a:t>
            </a:r>
            <a:r>
              <a:rPr lang="fi-FI" sz="4000" dirty="0" err="1"/>
              <a:t>ekonomiska</a:t>
            </a:r>
            <a:r>
              <a:rPr lang="fi-FI" sz="4000" dirty="0"/>
              <a:t> </a:t>
            </a:r>
            <a:r>
              <a:rPr lang="fi-FI" sz="4000" dirty="0" err="1"/>
              <a:t>regionerna</a:t>
            </a:r>
            <a:endParaRPr lang="fi-FI" sz="4000" dirty="0"/>
          </a:p>
        </p:txBody>
      </p:sp>
    </p:spTree>
    <p:extLst>
      <p:ext uri="{BB962C8B-B14F-4D97-AF65-F5344CB8AC3E}">
        <p14:creationId xmlns:p14="http://schemas.microsoft.com/office/powerpoint/2010/main" val="32050262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ÖSTERBOTTENS FÖRBUND</a:t>
            </a:r>
          </a:p>
          <a:p>
            <a:pPr>
              <a:defRPr/>
            </a:pPr>
            <a:r>
              <a:rPr lang="fi-FI"/>
              <a:t>www.obotnia.fi  facebook.com/obotnia</a:t>
            </a:r>
            <a:endParaRPr lang="fi-FI" dirty="0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FCC07618-E58C-4E08-B223-83740F2BCC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001"/>
            <a:ext cx="9144000" cy="6161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0121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ÖSTERBOTTENS FÖRBUND</a:t>
            </a:r>
          </a:p>
          <a:p>
            <a:pPr>
              <a:defRPr/>
            </a:pPr>
            <a:r>
              <a:rPr lang="fi-FI"/>
              <a:t>www.obotnia.fi  facebook.com/obotnia</a:t>
            </a:r>
            <a:endParaRPr lang="fi-FI" dirty="0"/>
          </a:p>
        </p:txBody>
      </p:sp>
      <p:sp>
        <p:nvSpPr>
          <p:cNvPr id="5" name="Pyöristetty suorakulmio 4"/>
          <p:cNvSpPr/>
          <p:nvPr/>
        </p:nvSpPr>
        <p:spPr>
          <a:xfrm>
            <a:off x="1943708" y="2132856"/>
            <a:ext cx="5256584" cy="25922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4000" dirty="0" err="1"/>
              <a:t>Omsättning</a:t>
            </a:r>
            <a:r>
              <a:rPr lang="fi-FI" sz="4000" dirty="0"/>
              <a:t> </a:t>
            </a:r>
            <a:r>
              <a:rPr lang="fi-FI" sz="4000" dirty="0" err="1"/>
              <a:t>inom</a:t>
            </a:r>
            <a:r>
              <a:rPr lang="fi-FI" sz="4000" dirty="0"/>
              <a:t> </a:t>
            </a:r>
            <a:r>
              <a:rPr lang="fi-FI" sz="4000" dirty="0" err="1"/>
              <a:t>huvudnäringarna</a:t>
            </a:r>
            <a:endParaRPr lang="fi-FI" sz="4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ÖSTERBOTTENS FÖRBUND</a:t>
            </a:r>
          </a:p>
          <a:p>
            <a:pPr>
              <a:defRPr/>
            </a:pPr>
            <a:r>
              <a:rPr lang="fi-FI"/>
              <a:t>www.obotnia.fi  facebook.com/obotnia</a:t>
            </a:r>
            <a:endParaRPr lang="fi-FI" dirty="0"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E30DFE8D-1E8A-4350-9900-DFB1506534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001"/>
            <a:ext cx="9144000" cy="6161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2030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ÖSTERBOTTENS FÖRBUND</a:t>
            </a:r>
          </a:p>
          <a:p>
            <a:pPr>
              <a:defRPr/>
            </a:pPr>
            <a:r>
              <a:rPr lang="fi-FI"/>
              <a:t>www.obotnia.fi  facebook.com/obotnia</a:t>
            </a:r>
            <a:endParaRPr lang="fi-FI" dirty="0"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A1C45281-B849-4B83-B123-18ECB2A356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001"/>
            <a:ext cx="9144000" cy="6296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6471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2C7E9E6-9016-41A0-AD16-4FF0C4596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1400" dirty="0"/>
              <a:t>Pohjanmaan yritysliikevaihto toimialoittain 2017</a:t>
            </a:r>
          </a:p>
        </p:txBody>
      </p:sp>
      <p:pic>
        <p:nvPicPr>
          <p:cNvPr id="5" name="Kuva 4" descr="År 2017 var företagsomsättning i Österbotten totalt 12 770 miljoner euro. De största omsättningen var inom industrin 6071 miljoner euro, handel 2347 miljoner euro och byggverksamhet 1226 miljoner euro.  ">
            <a:extLst>
              <a:ext uri="{FF2B5EF4-FFF2-40B4-BE49-F238E27FC236}">
                <a16:creationId xmlns:a16="http://schemas.microsoft.com/office/drawing/2014/main" id="{7D3E7C21-93B3-40E4-A5E8-092F8F41C4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7384"/>
            <a:ext cx="9143999" cy="630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1422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2C7E9E6-9016-41A0-AD16-4FF0C4596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1400" dirty="0"/>
              <a:t>Yritysten liikevaihdon määrän muutosprosentti Pohjanmaalla ja koko maassa toimialoittain 2010-2017</a:t>
            </a:r>
          </a:p>
        </p:txBody>
      </p:sp>
      <p:pic>
        <p:nvPicPr>
          <p:cNvPr id="4" name="Kuva 3" descr="Mängden företagsomsättning har ökat mest inom byggverksamhet, social- och hälsovårdstjänster och primärproduktion. ">
            <a:extLst>
              <a:ext uri="{FF2B5EF4-FFF2-40B4-BE49-F238E27FC236}">
                <a16:creationId xmlns:a16="http://schemas.microsoft.com/office/drawing/2014/main" id="{9993CDE7-3627-4143-A0F3-CA0C1C1282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001"/>
            <a:ext cx="9143999" cy="630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3036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ÖSTERBOTTENS FÖRBUND</a:t>
            </a:r>
          </a:p>
          <a:p>
            <a:pPr>
              <a:defRPr/>
            </a:pPr>
            <a:r>
              <a:rPr lang="fi-FI"/>
              <a:t>www.obotnia.fi  facebook.com/obotnia</a:t>
            </a:r>
            <a:endParaRPr lang="fi-FI" dirty="0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7FC99323-CFAB-4710-A16C-3F233EF70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5768"/>
            <a:ext cx="9144000" cy="596121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ÖSTERBOTTENS FÖRBUND</a:t>
            </a:r>
          </a:p>
          <a:p>
            <a:pPr>
              <a:defRPr/>
            </a:pPr>
            <a:r>
              <a:rPr lang="fi-FI"/>
              <a:t>www.obotnia.fi  facebook.com/obotnia</a:t>
            </a:r>
            <a:endParaRPr lang="fi-FI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BB28B289-C123-4804-AC69-A6D463657D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001"/>
            <a:ext cx="9144000" cy="596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2374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ÖSTERBOTTENS FÖRBUND</a:t>
            </a:r>
          </a:p>
          <a:p>
            <a:pPr>
              <a:defRPr/>
            </a:pPr>
            <a:r>
              <a:rPr lang="fi-FI"/>
              <a:t>www.obotnia.fi  facebook.com/obotnia</a:t>
            </a:r>
            <a:endParaRPr lang="fi-FI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B7A2394A-CFB2-4BE6-8331-341B36273C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001"/>
            <a:ext cx="9144000" cy="629676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ÖSTERBOTTENS FÖRBUND</a:t>
            </a:r>
          </a:p>
          <a:p>
            <a:pPr>
              <a:defRPr/>
            </a:pPr>
            <a:r>
              <a:rPr lang="fi-FI"/>
              <a:t>www.obotnia.fi  facebook.com/obotnia</a:t>
            </a:r>
            <a:endParaRPr lang="fi-FI" dirty="0"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4D8EA31B-1805-4384-9481-11A98FF68B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001"/>
            <a:ext cx="9144000" cy="598810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ÖSTERBOTTENS FÖRBUND</a:t>
            </a:r>
          </a:p>
          <a:p>
            <a:pPr>
              <a:defRPr/>
            </a:pPr>
            <a:r>
              <a:rPr lang="fi-FI"/>
              <a:t>www.obotnia.fi  facebook.com/obotnia</a:t>
            </a:r>
            <a:endParaRPr lang="fi-FI" dirty="0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8724007A-B752-4862-AE85-7D1BAEFAE3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32"/>
            <a:ext cx="9144000" cy="595544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ehdotus">
  <a:themeElements>
    <a:clrScheme name="Pohjanmaan liitto">
      <a:dk1>
        <a:srgbClr val="FFFFFF"/>
      </a:dk1>
      <a:lt1>
        <a:srgbClr val="FFFFFF"/>
      </a:lt1>
      <a:dk2>
        <a:srgbClr val="FFFFFF"/>
      </a:dk2>
      <a:lt2>
        <a:srgbClr val="EEECE1"/>
      </a:lt2>
      <a:accent1>
        <a:srgbClr val="F2961D"/>
      </a:accent1>
      <a:accent2>
        <a:srgbClr val="92B32C"/>
      </a:accent2>
      <a:accent3>
        <a:srgbClr val="E5E2DA"/>
      </a:accent3>
      <a:accent4>
        <a:srgbClr val="4D4B4A"/>
      </a:accent4>
      <a:accent5>
        <a:srgbClr val="FFFFFF"/>
      </a:accent5>
      <a:accent6>
        <a:srgbClr val="FFFFFF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ukautettu suunnittelumalli">
  <a:themeElements>
    <a:clrScheme name="Pohjanmaan liitto">
      <a:dk1>
        <a:srgbClr val="FFFFFF"/>
      </a:dk1>
      <a:lt1>
        <a:srgbClr val="FFFFFF"/>
      </a:lt1>
      <a:dk2>
        <a:srgbClr val="FFFFFF"/>
      </a:dk2>
      <a:lt2>
        <a:srgbClr val="EEECE1"/>
      </a:lt2>
      <a:accent1>
        <a:srgbClr val="F2961D"/>
      </a:accent1>
      <a:accent2>
        <a:srgbClr val="92B32C"/>
      </a:accent2>
      <a:accent3>
        <a:srgbClr val="E5E2DA"/>
      </a:accent3>
      <a:accent4>
        <a:srgbClr val="4D4B4A"/>
      </a:accent4>
      <a:accent5>
        <a:srgbClr val="FFFFFF"/>
      </a:accent5>
      <a:accent6>
        <a:srgbClr val="FFFFFF"/>
      </a:accent6>
      <a:hlink>
        <a:srgbClr val="0000FF"/>
      </a:hlink>
      <a:folHlink>
        <a:srgbClr val="800080"/>
      </a:folHlink>
    </a:clrScheme>
    <a:fontScheme name="Fonttityylit">
      <a:majorFont>
        <a:latin typeface="Futura Bk"/>
        <a:ea typeface=""/>
        <a:cs typeface=""/>
      </a:majorFont>
      <a:minorFont>
        <a:latin typeface="Futura B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ehdotus</Template>
  <TotalTime>2386</TotalTime>
  <Words>239</Words>
  <Application>Microsoft Office PowerPoint</Application>
  <PresentationFormat>Näytössä katseltava diaesitys (4:3)</PresentationFormat>
  <Paragraphs>45</Paragraphs>
  <Slides>21</Slides>
  <Notes>4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21</vt:i4>
      </vt:variant>
    </vt:vector>
  </HeadingPairs>
  <TitlesOfParts>
    <vt:vector size="26" baseType="lpstr">
      <vt:lpstr>Arial</vt:lpstr>
      <vt:lpstr>Futura Bk</vt:lpstr>
      <vt:lpstr>Calibri</vt:lpstr>
      <vt:lpstr>ehdotus</vt:lpstr>
      <vt:lpstr>Mukautettu suunnittelumalli</vt:lpstr>
      <vt:lpstr>Konjunkturöversikt december 2019</vt:lpstr>
      <vt:lpstr>PowerPoint-esitys</vt:lpstr>
      <vt:lpstr>Pohjanmaan yritysliikevaihto toimialoittain 2017</vt:lpstr>
      <vt:lpstr>Yritysten liikevaihdon määrän muutosprosentti Pohjanmaalla ja koko maassa toimialoittain 2010-2017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Pohjanmaan teollisuusyritysten liikevaihto 2017</vt:lpstr>
      <vt:lpstr>Yritysten liikevaihdon määrän muutosprosentti Pohjanmaalla ja koko maassa toimialoittain 2010-2017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mj</dc:creator>
  <cp:lastModifiedBy>Irina Nori</cp:lastModifiedBy>
  <cp:revision>258</cp:revision>
  <dcterms:created xsi:type="dcterms:W3CDTF">2014-09-25T10:37:59Z</dcterms:created>
  <dcterms:modified xsi:type="dcterms:W3CDTF">2019-12-11T06:03:47Z</dcterms:modified>
</cp:coreProperties>
</file>