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7" r:id="rId3"/>
    <p:sldId id="279" r:id="rId4"/>
    <p:sldId id="278" r:id="rId5"/>
    <p:sldId id="320" r:id="rId6"/>
    <p:sldId id="321" r:id="rId7"/>
    <p:sldId id="322" r:id="rId8"/>
    <p:sldId id="323" r:id="rId9"/>
    <p:sldId id="324" r:id="rId10"/>
    <p:sldId id="289" r:id="rId11"/>
    <p:sldId id="326" r:id="rId12"/>
    <p:sldId id="327" r:id="rId13"/>
    <p:sldId id="328" r:id="rId14"/>
    <p:sldId id="329" r:id="rId15"/>
    <p:sldId id="330" r:id="rId16"/>
    <p:sldId id="331" r:id="rId17"/>
    <p:sldId id="295" r:id="rId18"/>
    <p:sldId id="332" r:id="rId19"/>
    <p:sldId id="333" r:id="rId20"/>
    <p:sldId id="334" r:id="rId21"/>
    <p:sldId id="338" r:id="rId22"/>
    <p:sldId id="306" r:id="rId23"/>
    <p:sldId id="335" r:id="rId24"/>
    <p:sldId id="337" r:id="rId25"/>
    <p:sldId id="336" r:id="rId26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utura Bk" panose="020B0502020204020303" charset="0"/>
      <p:regular r:id="rId33"/>
      <p:bold r:id="rId34"/>
      <p:italic r:id="rId35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13E"/>
    <a:srgbClr val="E5E2DA"/>
    <a:srgbClr val="9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A3091-61F1-4DE3-832B-AE2113E8A975}" type="datetimeFigureOut">
              <a:rPr lang="fi-FI" smtClean="0"/>
              <a:pPr/>
              <a:t>20.6.2019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8BEF-A943-4A59-B9F0-F4B769A365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06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74899BD-7A14-47FF-8DE7-78C15F5BA85E}" type="datetimeFigureOut">
              <a:rPr lang="fi-FI" smtClean="0"/>
              <a:pPr/>
              <a:t>20.6.2019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9EF2BD3-7458-4183-BE69-AF1D577F5A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87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91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141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490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108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627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577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2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54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32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37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13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36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33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10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64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43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99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44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9"/>
          <p:cNvSpPr>
            <a:spLocks noGrp="1"/>
          </p:cNvSpPr>
          <p:nvPr>
            <p:ph idx="5"/>
          </p:nvPr>
        </p:nvSpPr>
        <p:spPr>
          <a:xfrm>
            <a:off x="776840" y="3140968"/>
            <a:ext cx="8229600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 b="1">
                <a:solidFill>
                  <a:srgbClr val="58513E"/>
                </a:solidFill>
                <a:latin typeface="Futura Bk" pitchFamily="34" charset="0"/>
              </a:defRPr>
            </a:lvl1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755576" y="2420888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5C1E-C5D4-4B39-8BAD-1DA834919D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704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755576" y="980727"/>
            <a:ext cx="7992888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55576" y="4797152"/>
            <a:ext cx="79928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650" y="116632"/>
            <a:ext cx="7992814" cy="648072"/>
          </a:xfr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3BF8-B786-460D-80D4-68E7855AD4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14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5C1E-C5D4-4B39-8BAD-1DA834919D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C7C8-26B3-4E5E-A7FB-11242ADC59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4314-B7C2-4F96-8D52-A0C9048202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755576" y="980727"/>
            <a:ext cx="7992888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55576" y="4797152"/>
            <a:ext cx="79928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650" y="116632"/>
            <a:ext cx="7992814" cy="648072"/>
          </a:xfr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3BF8-B786-460D-80D4-68E7855AD4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fld id="{8E7FC43C-A54E-41CC-831B-65EB47E9EF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Tekstin paikkamerkki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403648" y="2348880"/>
            <a:ext cx="4392613" cy="43204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Titteli</a:t>
            </a:r>
          </a:p>
        </p:txBody>
      </p:sp>
      <p:sp>
        <p:nvSpPr>
          <p:cNvPr id="12" name="Tekstin paikkamerkki 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403871" y="2636912"/>
            <a:ext cx="4392613" cy="504453"/>
          </a:xfrm>
        </p:spPr>
        <p:txBody>
          <a:bodyPr/>
          <a:lstStyle>
            <a:lvl1pPr>
              <a:buNone/>
              <a:defRPr b="1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3" name="Tekstin paikkamerkki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403871" y="3140968"/>
            <a:ext cx="4392613" cy="43167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 err="1"/>
              <a:t>etunimi.sukunimi@obotnia.fi</a:t>
            </a:r>
            <a:endParaRPr lang="fi-FI" dirty="0"/>
          </a:p>
        </p:txBody>
      </p:sp>
      <p:sp>
        <p:nvSpPr>
          <p:cNvPr id="14" name="Kuvan paikkamerkki 6"/>
          <p:cNvSpPr>
            <a:spLocks noGrp="1"/>
          </p:cNvSpPr>
          <p:nvPr userDrawn="1">
            <p:ph type="pic" sz="quarter" idx="19"/>
          </p:nvPr>
        </p:nvSpPr>
        <p:spPr>
          <a:xfrm>
            <a:off x="5796137" y="2348880"/>
            <a:ext cx="1800200" cy="1800200"/>
          </a:xfrm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9"/>
          <p:cNvSpPr>
            <a:spLocks noGrp="1"/>
          </p:cNvSpPr>
          <p:nvPr>
            <p:ph idx="5"/>
          </p:nvPr>
        </p:nvSpPr>
        <p:spPr>
          <a:xfrm>
            <a:off x="776840" y="3140968"/>
            <a:ext cx="8229600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 b="1">
                <a:solidFill>
                  <a:srgbClr val="58513E"/>
                </a:solidFill>
                <a:latin typeface="Futura Bk" pitchFamily="34" charset="0"/>
              </a:defRPr>
            </a:lvl1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755576" y="2420888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4982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Ryhmä 16"/>
          <p:cNvGrpSpPr>
            <a:grpSpLocks/>
          </p:cNvGrpSpPr>
          <p:nvPr/>
        </p:nvGrpSpPr>
        <p:grpSpPr bwMode="auto">
          <a:xfrm>
            <a:off x="0" y="2276475"/>
            <a:ext cx="9144000" cy="865188"/>
            <a:chOff x="0" y="1340768"/>
            <a:chExt cx="9144000" cy="864096"/>
          </a:xfrm>
        </p:grpSpPr>
        <p:sp>
          <p:nvSpPr>
            <p:cNvPr id="10" name="Suorakulmio 9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1032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9" name="Suorakulmio 8"/>
              <p:cNvSpPr/>
              <p:nvPr/>
            </p:nvSpPr>
            <p:spPr>
              <a:xfrm>
                <a:off x="8820670" y="1340768"/>
                <a:ext cx="215900" cy="288560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916304"/>
                <a:ext cx="215900" cy="2885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3" name="Suorakulmio 12"/>
              <p:cNvSpPr/>
              <p:nvPr/>
            </p:nvSpPr>
            <p:spPr>
              <a:xfrm>
                <a:off x="8820670" y="1629328"/>
                <a:ext cx="215900" cy="286975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pic>
        <p:nvPicPr>
          <p:cNvPr id="1027" name="Kuva 6" descr="liitonlogo_läpinäkyvä300RG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6613" y="6237288"/>
            <a:ext cx="652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ikehys 14"/>
          <p:cNvSpPr txBox="1"/>
          <p:nvPr/>
        </p:nvSpPr>
        <p:spPr>
          <a:xfrm>
            <a:off x="769938" y="1989138"/>
            <a:ext cx="54721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POHJANMAAN LIITTO</a:t>
            </a:r>
          </a:p>
        </p:txBody>
      </p:sp>
      <p:sp>
        <p:nvSpPr>
          <p:cNvPr id="1029" name="Tekstin paikkamerkki 22"/>
          <p:cNvSpPr>
            <a:spLocks noGrp="1"/>
          </p:cNvSpPr>
          <p:nvPr>
            <p:ph type="body" idx="1"/>
          </p:nvPr>
        </p:nvSpPr>
        <p:spPr bwMode="auto">
          <a:xfrm>
            <a:off x="776288" y="3141663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1030" name="Otsikon paikkamerkki 13"/>
          <p:cNvSpPr>
            <a:spLocks noGrp="1"/>
          </p:cNvSpPr>
          <p:nvPr>
            <p:ph type="title"/>
          </p:nvPr>
        </p:nvSpPr>
        <p:spPr bwMode="auto">
          <a:xfrm>
            <a:off x="755650" y="231298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  <p:sp>
        <p:nvSpPr>
          <p:cNvPr id="14" name="Tekstikehys 13"/>
          <p:cNvSpPr txBox="1"/>
          <p:nvPr userDrawn="1"/>
        </p:nvSpPr>
        <p:spPr>
          <a:xfrm>
            <a:off x="0" y="627970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58513E"/>
                </a:solidFill>
                <a:latin typeface="Futura Bk" pitchFamily="34" charset="0"/>
                <a:cs typeface="+mn-cs"/>
              </a:rPr>
              <a:t>www.obotnia.fi </a:t>
            </a: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facebook.com/obotnia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Futura B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b="1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fld id="{1824BC5D-915B-4771-9ECF-3A594FF144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2054" name="Ryhmä 6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1340768"/>
            <a:chExt cx="9144000" cy="864096"/>
          </a:xfrm>
        </p:grpSpPr>
        <p:sp>
          <p:nvSpPr>
            <p:cNvPr id="8" name="Suorakulmio 7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2057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8820670" y="1340768"/>
                <a:ext cx="215900" cy="287503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8820670" y="1917362"/>
                <a:ext cx="215900" cy="287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628271"/>
                <a:ext cx="215900" cy="289091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sp>
        <p:nvSpPr>
          <p:cNvPr id="2055" name="Otsikon paikkamerkki 17"/>
          <p:cNvSpPr>
            <a:spLocks noGrp="1"/>
          </p:cNvSpPr>
          <p:nvPr>
            <p:ph type="title"/>
          </p:nvPr>
        </p:nvSpPr>
        <p:spPr bwMode="auto">
          <a:xfrm>
            <a:off x="75565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  <p:sldLayoutId id="2147483690" r:id="rId5"/>
    <p:sldLayoutId id="2147483694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r>
              <a:rPr lang="fi-FI" sz="2400" dirty="0"/>
              <a:t>Pohjanmaa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Yritykset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Pohjanmaan yrityshenkilöstö toimialoittain 2017</a:t>
            </a:r>
          </a:p>
        </p:txBody>
      </p:sp>
      <p:pic>
        <p:nvPicPr>
          <p:cNvPr id="3" name="Kuva 2" descr="Pohjanmaalla yrityshenkilöstöä on 47536 henkilötyövuotta. Eniten henkilötyövuosia on teollisuudessa 16805, kaupan alalla 6050 ja rakentamisessa 4465.">
            <a:extLst>
              <a:ext uri="{FF2B5EF4-FFF2-40B4-BE49-F238E27FC236}">
                <a16:creationId xmlns:a16="http://schemas.microsoft.com/office/drawing/2014/main" id="{CFBE38D8-96A0-48DE-956F-508FFBE45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err="1">
                <a:solidFill>
                  <a:schemeClr val="accent4"/>
                </a:solidFill>
              </a:rPr>
              <a:t>Yrityshenkilöstön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toimialajakauma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Pohjanmaalla</a:t>
            </a:r>
            <a:r>
              <a:rPr lang="en-US" sz="1400" dirty="0">
                <a:solidFill>
                  <a:schemeClr val="accent4"/>
                </a:solidFill>
              </a:rPr>
              <a:t> ja </a:t>
            </a:r>
            <a:r>
              <a:rPr lang="en-US" sz="1400" dirty="0" err="1">
                <a:solidFill>
                  <a:schemeClr val="accent4"/>
                </a:solidFill>
              </a:rPr>
              <a:t>koko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maassa</a:t>
            </a:r>
            <a:r>
              <a:rPr lang="en-US" sz="1400" dirty="0">
                <a:solidFill>
                  <a:schemeClr val="accent4"/>
                </a:solidFill>
              </a:rPr>
              <a:t> 2017 </a:t>
            </a:r>
            <a:endParaRPr lang="fi-FI" sz="1400" dirty="0"/>
          </a:p>
        </p:txBody>
      </p:sp>
      <p:pic>
        <p:nvPicPr>
          <p:cNvPr id="4" name="Kuva 3" descr="Pohjanmaalla on koko maan keskimääräistä enemmän alkutuotannon ja teollisuuden henkilöstöä. Muiden palveluiden osuus on selvästi koko maan tasoa pienempi.">
            <a:extLst>
              <a:ext uri="{FF2B5EF4-FFF2-40B4-BE49-F238E27FC236}">
                <a16:creationId xmlns:a16="http://schemas.microsoft.com/office/drawing/2014/main" id="{923ACF09-C134-4B05-BCF8-4F6A52E2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Yrityshenkilöstön määrän muutosprosentti Pohjanmaalla ja koko maassa toimialoittain 2010-2017</a:t>
            </a:r>
          </a:p>
        </p:txBody>
      </p:sp>
      <p:pic>
        <p:nvPicPr>
          <p:cNvPr id="5" name="Kuva 4" descr="Yrityshenkilöstön määrä on kasvanut terveys- ja sosiaalipalveluissa, majoitus- ja ravitsemistoiminnassa sekä rakentamisessa. Kaikilla muilla toimialoilla henkilöstön määrä on laskenut sekä koko maassa että Pohjanmaalla.">
            <a:extLst>
              <a:ext uri="{FF2B5EF4-FFF2-40B4-BE49-F238E27FC236}">
                <a16:creationId xmlns:a16="http://schemas.microsoft.com/office/drawing/2014/main" id="{51661FD6-5BC1-4D6E-9805-4F8EAFA6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7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>
                <a:solidFill>
                  <a:schemeClr val="accent4"/>
                </a:solidFill>
              </a:rPr>
              <a:t>Yrityshenkilöstö yrityksen koon mukaan 2017 Pohjanmaalla ja koko maassa</a:t>
            </a:r>
          </a:p>
        </p:txBody>
      </p:sp>
      <p:pic>
        <p:nvPicPr>
          <p:cNvPr id="3" name="Kuva 2" descr="Yli 60 % yrityshenkilöstöstä työskentelee pienissä ja keskisuurissa yrityksissä sekä Pohjanmaalla että koko maassa.">
            <a:extLst>
              <a:ext uri="{FF2B5EF4-FFF2-40B4-BE49-F238E27FC236}">
                <a16:creationId xmlns:a16="http://schemas.microsoft.com/office/drawing/2014/main" id="{6E825FB6-25B2-4A71-B992-F4912935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8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Pohjanmaan teollisuushenkilöstö toimialoittain 2017</a:t>
            </a:r>
          </a:p>
        </p:txBody>
      </p:sp>
      <p:pic>
        <p:nvPicPr>
          <p:cNvPr id="4" name="Kuva 3" descr="Pohjanmaalla teollisuudessa tehtiin vuonna 2017 yhteensä 16805 henkilötyövuotta. Eniten henkilötyövuosia tehtiin koneiden ja laitteiden valmistuksessa 3611, sähkölaitteiden valmistuksessa 3108 ja metallituotteiden valmistuksessa 1804. ">
            <a:extLst>
              <a:ext uri="{FF2B5EF4-FFF2-40B4-BE49-F238E27FC236}">
                <a16:creationId xmlns:a16="http://schemas.microsoft.com/office/drawing/2014/main" id="{64FF0F96-3003-4CA1-888D-51B4E3CEA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7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Teollisuushenkilöstön määrän muutokset toimialoittain 2013-2017 Pohjanmaalla ja koko maassa</a:t>
            </a:r>
          </a:p>
        </p:txBody>
      </p:sp>
      <p:pic>
        <p:nvPicPr>
          <p:cNvPr id="3" name="Kuva 2" descr="Teollisuuden henkilöstön määrä on kasvanut Pohjanmaalla erityisesti venealalla 17,1 %, ajoneuvojen valmistamisessa 10,2 % ja rakennusaineiden valmistamisessa 9,9, %. Kokonaisuudessaan teollisuuden henkilöstön määrä on laskenut 9,2 %.">
            <a:extLst>
              <a:ext uri="{FF2B5EF4-FFF2-40B4-BE49-F238E27FC236}">
                <a16:creationId xmlns:a16="http://schemas.microsoft.com/office/drawing/2014/main" id="{D6D23A0B-DC74-41E8-ACF2-D613EB763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39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4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BAC5B2-5009-4E6F-954A-9BFE468A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>
                <a:solidFill>
                  <a:schemeClr val="bg1"/>
                </a:solidFill>
              </a:rPr>
              <a:t>Yritysten liikevaihto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3" name="Pyöristetty suorakulmi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000" dirty="0"/>
              <a:t>Yritysten liikevaihto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Pohjanmaan yritysliikevaihto toimialoittain 2017</a:t>
            </a:r>
          </a:p>
        </p:txBody>
      </p:sp>
      <p:pic>
        <p:nvPicPr>
          <p:cNvPr id="4" name="Kuva 3" descr="Pohjanmaalla yritysliikevaihto oli vuonna 2017 yhteensä 12 770 miljoonaa euroa. Suurimmat toimialat liikevaihdolla mitattuna ovat teollisuus 6295 miljoonaa euroa, kauppa 2410 miljoonaa euroa sekä rakentaminen 1293 miljoonaa euroa.">
            <a:extLst>
              <a:ext uri="{FF2B5EF4-FFF2-40B4-BE49-F238E27FC236}">
                <a16:creationId xmlns:a16="http://schemas.microsoft.com/office/drawing/2014/main" id="{D8C0605A-2BC4-4B40-A2C4-B584A57A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0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err="1">
                <a:solidFill>
                  <a:schemeClr val="accent4"/>
                </a:solidFill>
              </a:rPr>
              <a:t>Yritysliikevaihdon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toimialajakauma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Pohjanmaalla</a:t>
            </a:r>
            <a:r>
              <a:rPr lang="en-US" sz="1400" dirty="0">
                <a:solidFill>
                  <a:schemeClr val="accent4"/>
                </a:solidFill>
              </a:rPr>
              <a:t> ja </a:t>
            </a:r>
            <a:r>
              <a:rPr lang="en-US" sz="1400" dirty="0" err="1">
                <a:solidFill>
                  <a:schemeClr val="accent4"/>
                </a:solidFill>
              </a:rPr>
              <a:t>koko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maassa</a:t>
            </a:r>
            <a:r>
              <a:rPr lang="en-US" sz="1400" dirty="0">
                <a:solidFill>
                  <a:schemeClr val="accent4"/>
                </a:solidFill>
              </a:rPr>
              <a:t> 2017 </a:t>
            </a:r>
            <a:endParaRPr lang="fi-FI" sz="1400" dirty="0"/>
          </a:p>
        </p:txBody>
      </p:sp>
      <p:pic>
        <p:nvPicPr>
          <p:cNvPr id="3" name="Kuva 2" descr="Pohjanmaalla teollisuuden liikevaihdon osuus (49,3 %) on huomattavasti suurempi kuin koko maassa (31,20 %) Sen sijaan kaupan ja muiden palveluiden osuus on huomattavasti pienempi.">
            <a:extLst>
              <a:ext uri="{FF2B5EF4-FFF2-40B4-BE49-F238E27FC236}">
                <a16:creationId xmlns:a16="http://schemas.microsoft.com/office/drawing/2014/main" id="{44D3A96D-2502-498C-B014-E5156223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9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Yritysten liikevaihdon määrän muutosprosentti Pohjanmaalla ja koko maassa toimialoittain 2010-2017</a:t>
            </a:r>
          </a:p>
        </p:txBody>
      </p:sp>
      <p:pic>
        <p:nvPicPr>
          <p:cNvPr id="3" name="Kuva 2" descr="Liikevaihdon määrä on kasvanut Pohjanmaalla voimakkaimmin rakentamisessa, terveys- ja sosiaalipalveluissa ja alkutuotannossa. Kaikkiaan Pohjanmaan yritysten liikevaihdon kasvu (13,1 %) on ollut hieman hitaampaa kuin koko maassa keskimäärin (15,2 %).">
            <a:extLst>
              <a:ext uri="{FF2B5EF4-FFF2-40B4-BE49-F238E27FC236}">
                <a16:creationId xmlns:a16="http://schemas.microsoft.com/office/drawing/2014/main" id="{A9C4F749-E796-462D-8F1C-4A8D39B4B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6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ECAD4C-F570-4159-B647-112C840E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Yritysten toimipaikat</a:t>
            </a:r>
          </a:p>
        </p:txBody>
      </p:sp>
      <p:sp>
        <p:nvSpPr>
          <p:cNvPr id="3" name="Pyöristetty suorakulmi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000" dirty="0"/>
              <a:t>Yritysten toimipaikat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Pohjanmaan teollisuusyritysten liikevaihto 2017</a:t>
            </a:r>
          </a:p>
        </p:txBody>
      </p:sp>
      <p:pic>
        <p:nvPicPr>
          <p:cNvPr id="4" name="Kuva 3" descr="Pohjanmaan suurimmat teollisuuden alat ovat koneiden ja laitteiden valmistus, sähkölaitteiden valmistus sekä paperin ja paperituotteiden valmistus.">
            <a:extLst>
              <a:ext uri="{FF2B5EF4-FFF2-40B4-BE49-F238E27FC236}">
                <a16:creationId xmlns:a16="http://schemas.microsoft.com/office/drawing/2014/main" id="{592B8191-6733-4C3D-A174-457BDC96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0973A-B3BE-447C-A770-8F47A235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>
                <a:solidFill>
                  <a:schemeClr val="bg1"/>
                </a:solidFill>
              </a:rPr>
              <a:t>Teollisuusyritysten jalostusarvo ja tuottavuus</a:t>
            </a:r>
          </a:p>
        </p:txBody>
      </p:sp>
      <p:sp>
        <p:nvSpPr>
          <p:cNvPr id="3" name="Pyöristetty suorakulmi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/>
              <a:t>Teollisuusyritysten</a:t>
            </a:r>
          </a:p>
          <a:p>
            <a:pPr algn="ctr"/>
            <a:r>
              <a:rPr lang="fi-FI" sz="4400" dirty="0"/>
              <a:t>jalostusarvo ja tuottavuus</a:t>
            </a:r>
          </a:p>
        </p:txBody>
      </p:sp>
    </p:spTree>
    <p:extLst>
      <p:ext uri="{BB962C8B-B14F-4D97-AF65-F5344CB8AC3E}">
        <p14:creationId xmlns:p14="http://schemas.microsoft.com/office/powerpoint/2010/main" val="3846659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Teollisuusyritysten jalostusarvo 2017 maakunnittain</a:t>
            </a:r>
          </a:p>
        </p:txBody>
      </p:sp>
      <p:pic>
        <p:nvPicPr>
          <p:cNvPr id="4" name="Kuva 3" descr="Pohjanmaan teollisuusyritysten jalostusarvo on maakuntien välisessä vertailussa 2. suurin eli 8218 euroa per asukas.">
            <a:extLst>
              <a:ext uri="{FF2B5EF4-FFF2-40B4-BE49-F238E27FC236}">
                <a16:creationId xmlns:a16="http://schemas.microsoft.com/office/drawing/2014/main" id="{19C6FD04-3878-4FB7-A038-4805B251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Teollisuusyritysten tuottavuus 2017 Pohjanmaalla ja koko maassa yritysten eri kokoluokissa</a:t>
            </a:r>
          </a:p>
        </p:txBody>
      </p:sp>
      <p:pic>
        <p:nvPicPr>
          <p:cNvPr id="4" name="Kuva 3" descr="Teollisuusyritysten tuottavuus on korkeampi koko maan tasolla kuin Pohjanmaalla. Suurten yritysten tuottavuus on korkeampi kuin pienempien.">
            <a:extLst>
              <a:ext uri="{FF2B5EF4-FFF2-40B4-BE49-F238E27FC236}">
                <a16:creationId xmlns:a16="http://schemas.microsoft.com/office/drawing/2014/main" id="{7C3908AC-46A7-468A-809F-22F48D6A6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5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Teollisuusyritysten tuottavuus 2008 - 2017 Pohjanmaalla ja koko maassa</a:t>
            </a:r>
          </a:p>
        </p:txBody>
      </p:sp>
      <p:pic>
        <p:nvPicPr>
          <p:cNvPr id="3" name="Kuva 2" descr="Teollisuusyritysten tuottavuuden trendi on ollut Pohjanmaalla viime vuosina kasvussa.">
            <a:extLst>
              <a:ext uri="{FF2B5EF4-FFF2-40B4-BE49-F238E27FC236}">
                <a16:creationId xmlns:a16="http://schemas.microsoft.com/office/drawing/2014/main" id="{45C6618C-00F8-41EF-9384-86803DF84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Yritysten toimipaikat suhteessa asukaslukuun 2017 maakunnittain</a:t>
            </a:r>
          </a:p>
        </p:txBody>
      </p:sp>
      <p:pic>
        <p:nvPicPr>
          <p:cNvPr id="3" name="Kuva 2" descr="Pohjanmaan sijoitus maakunnista 4. korkein, 80 toimipaikkaa per 1000 henkilöä. Koko maassa 73 toimipaikkaa per 1000 henkilöä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1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Yritysten toimipaikat suhteessa asukaslukuun 2017 maakunnittain (pl. Maa- ja metsätalous)</a:t>
            </a:r>
          </a:p>
        </p:txBody>
      </p:sp>
      <p:pic>
        <p:nvPicPr>
          <p:cNvPr id="6" name="Kuva 5" descr="Pohjanmaan sijoitus maakunnista 11. korkein, 55 toimipaikkaa per 1000 henkilöä. Koko maassa 58 toimipaikkaa per 1000 henkilöä.">
            <a:extLst>
              <a:ext uri="{FF2B5EF4-FFF2-40B4-BE49-F238E27FC236}">
                <a16:creationId xmlns:a16="http://schemas.microsoft.com/office/drawing/2014/main" id="{1ABC396D-EDF7-478D-B28C-17A012DE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9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Yritysten toimipaikat suhteessa asukaslukuun 2017 seutukunnittain</a:t>
            </a:r>
          </a:p>
        </p:txBody>
      </p:sp>
      <p:pic>
        <p:nvPicPr>
          <p:cNvPr id="11" name="Kuva 10" descr="Suupohjan rannikkoseudulla 125 toimipaikkaa per 1000 henkilöä, Kyrönmaalla 93, Pietarsaaren seudulla 83 ja Vaasan seudulla 68.">
            <a:extLst>
              <a:ext uri="{FF2B5EF4-FFF2-40B4-BE49-F238E27FC236}">
                <a16:creationId xmlns:a16="http://schemas.microsoft.com/office/drawing/2014/main" id="{0EF2F3BE-0131-41B1-AAD3-76EE8482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94" y="-24416"/>
            <a:ext cx="9144000" cy="64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1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Pohjanmaan yritysten toimipaikat toimialoittain 2017</a:t>
            </a:r>
          </a:p>
        </p:txBody>
      </p:sp>
      <p:pic>
        <p:nvPicPr>
          <p:cNvPr id="10" name="Kuva 9" descr="Pohjanmaalla yritystoimipaikkoja on 14 427 kappaletta. Eniten toimipaikkoja on alkutuotannossa 4496, kaupan alalla 1890 ja rakentamisessa 1363.">
            <a:extLst>
              <a:ext uri="{FF2B5EF4-FFF2-40B4-BE49-F238E27FC236}">
                <a16:creationId xmlns:a16="http://schemas.microsoft.com/office/drawing/2014/main" id="{1B754CF9-F93B-48B1-BD8E-EC50AE572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3" y="0"/>
            <a:ext cx="9188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1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err="1">
                <a:solidFill>
                  <a:schemeClr val="accent4"/>
                </a:solidFill>
              </a:rPr>
              <a:t>Yritystoimipaikkojen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toimialajakauma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Pohjanmaalla</a:t>
            </a:r>
            <a:r>
              <a:rPr lang="en-US" sz="1400" dirty="0">
                <a:solidFill>
                  <a:schemeClr val="accent4"/>
                </a:solidFill>
              </a:rPr>
              <a:t> ja </a:t>
            </a:r>
            <a:r>
              <a:rPr lang="en-US" sz="1400" dirty="0" err="1">
                <a:solidFill>
                  <a:schemeClr val="accent4"/>
                </a:solidFill>
              </a:rPr>
              <a:t>koko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maassa</a:t>
            </a:r>
            <a:r>
              <a:rPr lang="en-US" sz="1400" dirty="0">
                <a:solidFill>
                  <a:schemeClr val="accent4"/>
                </a:solidFill>
              </a:rPr>
              <a:t> 2017 </a:t>
            </a:r>
            <a:endParaRPr lang="fi-FI" sz="1400" dirty="0"/>
          </a:p>
        </p:txBody>
      </p:sp>
      <p:pic>
        <p:nvPicPr>
          <p:cNvPr id="3" name="Kuva 2" descr="Pohjanmaalla on koko maan keskimääräistä enemmän alkutuotannon ja teollisuuden toimipaikkoja.">
            <a:extLst>
              <a:ext uri="{FF2B5EF4-FFF2-40B4-BE49-F238E27FC236}">
                <a16:creationId xmlns:a16="http://schemas.microsoft.com/office/drawing/2014/main" id="{06D45CB2-CBBE-4168-BF6E-AE4350F7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85" y="-21458"/>
            <a:ext cx="9169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4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err="1">
                <a:solidFill>
                  <a:schemeClr val="accent4"/>
                </a:solidFill>
              </a:rPr>
              <a:t>Pohjanmaan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yritystoimipaikkojen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kokojakauma</a:t>
            </a:r>
            <a:r>
              <a:rPr lang="en-US" sz="1400" dirty="0">
                <a:solidFill>
                  <a:schemeClr val="accent4"/>
                </a:solidFill>
              </a:rPr>
              <a:t> 2017 </a:t>
            </a:r>
          </a:p>
        </p:txBody>
      </p:sp>
      <p:pic>
        <p:nvPicPr>
          <p:cNvPr id="4" name="Kuva 3" descr="Eniten pieniä yrityksiä on alkutuotannossa ja muissa palveluissa. Teollisuudessa on enemmän suuria yrityksiä.">
            <a:extLst>
              <a:ext uri="{FF2B5EF4-FFF2-40B4-BE49-F238E27FC236}">
                <a16:creationId xmlns:a16="http://schemas.microsoft.com/office/drawing/2014/main" id="{BE1BE5AE-1CB9-4FEE-B2D5-2A5ADA31E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96" y="-20473"/>
            <a:ext cx="9159795" cy="67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9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7EDAB9-C8E5-4EED-803B-BC3EA99D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>
                <a:solidFill>
                  <a:schemeClr val="bg1"/>
                </a:solidFill>
              </a:rPr>
              <a:t>Yritysten henkilöstö</a:t>
            </a:r>
          </a:p>
        </p:txBody>
      </p:sp>
      <p:sp>
        <p:nvSpPr>
          <p:cNvPr id="3" name="Pyöristetty suorakulmi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000" dirty="0"/>
              <a:t>Yritysten henkilöstö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hdotus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Fonttityyli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ehdotus</Template>
  <TotalTime>2999</TotalTime>
  <Words>184</Words>
  <Application>Microsoft Office PowerPoint</Application>
  <PresentationFormat>Näytössä katseltava diaesitys (4:3)</PresentationFormat>
  <Paragraphs>50</Paragraphs>
  <Slides>24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Arial</vt:lpstr>
      <vt:lpstr>Calibri</vt:lpstr>
      <vt:lpstr>Futura Bk</vt:lpstr>
      <vt:lpstr>ehdotus</vt:lpstr>
      <vt:lpstr>Mukautettu suunnittelumalli</vt:lpstr>
      <vt:lpstr>Yritykset 2017</vt:lpstr>
      <vt:lpstr>Yritysten toimipaikat</vt:lpstr>
      <vt:lpstr>Yritysten toimipaikat suhteessa asukaslukuun 2017 maakunnittain</vt:lpstr>
      <vt:lpstr>Yritysten toimipaikat suhteessa asukaslukuun 2017 maakunnittain (pl. Maa- ja metsätalous)</vt:lpstr>
      <vt:lpstr>Yritysten toimipaikat suhteessa asukaslukuun 2017 seutukunnittain</vt:lpstr>
      <vt:lpstr>Pohjanmaan yritysten toimipaikat toimialoittain 2017</vt:lpstr>
      <vt:lpstr>Yritystoimipaikkojen toimialajakauma Pohjanmaalla ja koko maassa 2017 </vt:lpstr>
      <vt:lpstr>Pohjanmaan yritystoimipaikkojen kokojakauma 2017 </vt:lpstr>
      <vt:lpstr>Yritysten henkilöstö</vt:lpstr>
      <vt:lpstr>Pohjanmaan yrityshenkilöstö toimialoittain 2017</vt:lpstr>
      <vt:lpstr>Yrityshenkilöstön toimialajakauma Pohjanmaalla ja koko maassa 2017 </vt:lpstr>
      <vt:lpstr>Yrityshenkilöstön määrän muutosprosentti Pohjanmaalla ja koko maassa toimialoittain 2010-2017</vt:lpstr>
      <vt:lpstr>Yrityshenkilöstö yrityksen koon mukaan 2017 Pohjanmaalla ja koko maassa</vt:lpstr>
      <vt:lpstr>Pohjanmaan teollisuushenkilöstö toimialoittain 2017</vt:lpstr>
      <vt:lpstr>Teollisuushenkilöstön määrän muutokset toimialoittain 2013-2017 Pohjanmaalla ja koko maassa</vt:lpstr>
      <vt:lpstr>Yritysten liikevaihto</vt:lpstr>
      <vt:lpstr>Pohjanmaan yritysliikevaihto toimialoittain 2017</vt:lpstr>
      <vt:lpstr>Yritysliikevaihdon toimialajakauma Pohjanmaalla ja koko maassa 2017 </vt:lpstr>
      <vt:lpstr>Yritysten liikevaihdon määrän muutosprosentti Pohjanmaalla ja koko maassa toimialoittain 2010-2017</vt:lpstr>
      <vt:lpstr>Pohjanmaan teollisuusyritysten liikevaihto 2017</vt:lpstr>
      <vt:lpstr>Teollisuusyritysten jalostusarvo ja tuottavuus</vt:lpstr>
      <vt:lpstr>Teollisuusyritysten jalostusarvo 2017 maakunnittain</vt:lpstr>
      <vt:lpstr>Teollisuusyritysten tuottavuus 2017 Pohjanmaalla ja koko maassa yritysten eri kokoluokissa</vt:lpstr>
      <vt:lpstr>Teollisuusyritysten tuottavuus 2008 - 2017 Pohjanmaalla ja koko maassa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mj</dc:creator>
  <cp:lastModifiedBy>Irina Nori</cp:lastModifiedBy>
  <cp:revision>227</cp:revision>
  <dcterms:created xsi:type="dcterms:W3CDTF">2014-09-25T10:37:59Z</dcterms:created>
  <dcterms:modified xsi:type="dcterms:W3CDTF">2019-06-20T07:34:46Z</dcterms:modified>
</cp:coreProperties>
</file>